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0"/>
  </p:notesMasterIdLst>
  <p:sldIdLst>
    <p:sldId id="279" r:id="rId2"/>
    <p:sldId id="258" r:id="rId3"/>
    <p:sldId id="271" r:id="rId4"/>
    <p:sldId id="281" r:id="rId5"/>
    <p:sldId id="282" r:id="rId6"/>
    <p:sldId id="283" r:id="rId7"/>
    <p:sldId id="278" r:id="rId8"/>
    <p:sldId id="28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0EC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Vaalea tyyli 3 - Korostu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07"/>
    <p:restoredTop sz="94664"/>
  </p:normalViewPr>
  <p:slideViewPr>
    <p:cSldViewPr snapToGrid="0" snapToObjects="1">
      <p:cViewPr varScale="1">
        <p:scale>
          <a:sx n="62" d="100"/>
          <a:sy n="62" d="100"/>
        </p:scale>
        <p:origin x="1120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80768-BD29-5D40-B6CA-AF64412BA6FC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3FDA7-EB3A-154F-B0FC-65B1303C40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17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tif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6569413" y="29312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49428"/>
            <a:ext cx="12215799" cy="69939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38" y="409567"/>
            <a:ext cx="3176787" cy="1352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888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 / sininen / ei logo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37"/>
          <p:cNvSpPr>
            <a:spLocks noGrp="1"/>
          </p:cNvSpPr>
          <p:nvPr>
            <p:ph type="pic" sz="quarter" idx="11"/>
          </p:nvPr>
        </p:nvSpPr>
        <p:spPr>
          <a:xfrm>
            <a:off x="4913313" y="0"/>
            <a:ext cx="7278687" cy="6858000"/>
          </a:xfrm>
          <a:custGeom>
            <a:avLst/>
            <a:gdLst>
              <a:gd name="connsiteX0" fmla="*/ 0 w 7278687"/>
              <a:gd name="connsiteY0" fmla="*/ 0 h 6858000"/>
              <a:gd name="connsiteX1" fmla="*/ 7278687 w 7278687"/>
              <a:gd name="connsiteY1" fmla="*/ 0 h 6858000"/>
              <a:gd name="connsiteX2" fmla="*/ 7278687 w 7278687"/>
              <a:gd name="connsiteY2" fmla="*/ 6858000 h 6858000"/>
              <a:gd name="connsiteX3" fmla="*/ 0 w 7278687"/>
              <a:gd name="connsiteY3" fmla="*/ 6858000 h 6858000"/>
              <a:gd name="connsiteX4" fmla="*/ 0 w 7278687"/>
              <a:gd name="connsiteY4" fmla="*/ 0 h 6858000"/>
              <a:gd name="connsiteX0" fmla="*/ 0 w 7278687"/>
              <a:gd name="connsiteY0" fmla="*/ 0 h 6858000"/>
              <a:gd name="connsiteX1" fmla="*/ 7278687 w 7278687"/>
              <a:gd name="connsiteY1" fmla="*/ 0 h 6858000"/>
              <a:gd name="connsiteX2" fmla="*/ 7278687 w 7278687"/>
              <a:gd name="connsiteY2" fmla="*/ 6858000 h 6858000"/>
              <a:gd name="connsiteX3" fmla="*/ 3139125 w 7278687"/>
              <a:gd name="connsiteY3" fmla="*/ 6858000 h 6858000"/>
              <a:gd name="connsiteX4" fmla="*/ 0 w 7278687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78687" h="6858000">
                <a:moveTo>
                  <a:pt x="0" y="0"/>
                </a:moveTo>
                <a:lnTo>
                  <a:pt x="7278687" y="0"/>
                </a:lnTo>
                <a:lnTo>
                  <a:pt x="7278687" y="6858000"/>
                </a:lnTo>
                <a:lnTo>
                  <a:pt x="3139125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8640" y="2255519"/>
            <a:ext cx="3950208" cy="1912811"/>
          </a:xfrm>
          <a:solidFill>
            <a:schemeClr val="bg2"/>
          </a:solidFill>
        </p:spPr>
        <p:txBody>
          <a:bodyPr anchor="b"/>
          <a:lstStyle>
            <a:lvl1pPr algn="l">
              <a:defRPr sz="6000" baseline="0">
                <a:solidFill>
                  <a:schemeClr val="tx1"/>
                </a:solidFill>
                <a:latin typeface="Calibri" charset="0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548640" y="4528630"/>
            <a:ext cx="3950208" cy="1030288"/>
          </a:xfrm>
          <a:solidFill>
            <a:schemeClr val="bg2"/>
          </a:solidFill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607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/ Team Finla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255519"/>
            <a:ext cx="3950208" cy="1912811"/>
          </a:xfrm>
          <a:solidFill>
            <a:schemeClr val="tx2"/>
          </a:solidFill>
        </p:spPr>
        <p:txBody>
          <a:bodyPr anchor="b"/>
          <a:lstStyle>
            <a:lvl1pPr algn="l">
              <a:defRPr sz="6000" baseline="0">
                <a:solidFill>
                  <a:schemeClr val="bg1"/>
                </a:solidFill>
                <a:latin typeface="Calibri" charset="0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" y="4528630"/>
            <a:ext cx="3950208" cy="1030288"/>
          </a:xfrm>
          <a:solidFill>
            <a:schemeClr val="tx2"/>
          </a:solidFill>
        </p:spPr>
        <p:txBody>
          <a:bodyPr/>
          <a:lstStyle>
            <a:lvl1pPr marL="0" indent="0" algn="l">
              <a:buNone/>
              <a:defRPr sz="24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subtitle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cxnSp>
        <p:nvCxnSpPr>
          <p:cNvPr id="28" name="Straight Connector 27"/>
          <p:cNvCxnSpPr/>
          <p:nvPr userDrawn="1"/>
        </p:nvCxnSpPr>
        <p:spPr>
          <a:xfrm>
            <a:off x="573024" y="5730240"/>
            <a:ext cx="386486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Placeholder 30"/>
          <p:cNvSpPr>
            <a:spLocks noGrp="1"/>
          </p:cNvSpPr>
          <p:nvPr>
            <p:ph type="body" sz="quarter" idx="10"/>
          </p:nvPr>
        </p:nvSpPr>
        <p:spPr>
          <a:xfrm>
            <a:off x="573088" y="5924550"/>
            <a:ext cx="3925760" cy="50006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 baseline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600" baseline="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600" baseline="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600" baseline="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6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1"/>
          </p:nvPr>
        </p:nvSpPr>
        <p:spPr>
          <a:xfrm>
            <a:off x="4913313" y="0"/>
            <a:ext cx="7278687" cy="6858000"/>
          </a:xfrm>
          <a:custGeom>
            <a:avLst/>
            <a:gdLst>
              <a:gd name="connsiteX0" fmla="*/ 0 w 7278687"/>
              <a:gd name="connsiteY0" fmla="*/ 0 h 6858000"/>
              <a:gd name="connsiteX1" fmla="*/ 7278687 w 7278687"/>
              <a:gd name="connsiteY1" fmla="*/ 0 h 6858000"/>
              <a:gd name="connsiteX2" fmla="*/ 7278687 w 7278687"/>
              <a:gd name="connsiteY2" fmla="*/ 6858000 h 6858000"/>
              <a:gd name="connsiteX3" fmla="*/ 0 w 7278687"/>
              <a:gd name="connsiteY3" fmla="*/ 6858000 h 6858000"/>
              <a:gd name="connsiteX4" fmla="*/ 0 w 7278687"/>
              <a:gd name="connsiteY4" fmla="*/ 0 h 6858000"/>
              <a:gd name="connsiteX0" fmla="*/ 0 w 7278687"/>
              <a:gd name="connsiteY0" fmla="*/ 0 h 6858000"/>
              <a:gd name="connsiteX1" fmla="*/ 7278687 w 7278687"/>
              <a:gd name="connsiteY1" fmla="*/ 0 h 6858000"/>
              <a:gd name="connsiteX2" fmla="*/ 7278687 w 7278687"/>
              <a:gd name="connsiteY2" fmla="*/ 6858000 h 6858000"/>
              <a:gd name="connsiteX3" fmla="*/ 3139125 w 7278687"/>
              <a:gd name="connsiteY3" fmla="*/ 6858000 h 6858000"/>
              <a:gd name="connsiteX4" fmla="*/ 0 w 7278687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78687" h="6858000">
                <a:moveTo>
                  <a:pt x="0" y="0"/>
                </a:moveTo>
                <a:lnTo>
                  <a:pt x="7278687" y="0"/>
                </a:lnTo>
                <a:lnTo>
                  <a:pt x="7278687" y="6858000"/>
                </a:lnTo>
                <a:lnTo>
                  <a:pt x="3139125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9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/ diag. pysty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098925" cy="2365883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4BB-957D-2649-93B6-0F9F794E46A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C45F-0CBF-474E-8B56-3035BAB21F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2468562"/>
            <a:ext cx="5230813" cy="4389438"/>
          </a:xfrm>
        </p:spPr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4937125" y="0"/>
            <a:ext cx="7254875" cy="6858000"/>
          </a:xfrm>
          <a:custGeom>
            <a:avLst/>
            <a:gdLst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0 w 7254875"/>
              <a:gd name="connsiteY3" fmla="*/ 6858000 h 6858000"/>
              <a:gd name="connsiteX4" fmla="*/ 0 w 7254875"/>
              <a:gd name="connsiteY4" fmla="*/ 0 h 6858000"/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3121152 w 7254875"/>
              <a:gd name="connsiteY3" fmla="*/ 6858000 h 6858000"/>
              <a:gd name="connsiteX4" fmla="*/ 0 w 725487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54875" h="6858000">
                <a:moveTo>
                  <a:pt x="0" y="0"/>
                </a:moveTo>
                <a:lnTo>
                  <a:pt x="7254875" y="0"/>
                </a:lnTo>
                <a:lnTo>
                  <a:pt x="7254875" y="6858000"/>
                </a:lnTo>
                <a:lnTo>
                  <a:pt x="3121152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1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/ diag. vaaka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098925" cy="2365883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4BB-957D-2649-93B6-0F9F794E46A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C45F-0CBF-474E-8B56-3035BAB21F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2468562"/>
            <a:ext cx="5230813" cy="4389438"/>
          </a:xfrm>
        </p:spPr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5408613" y="985837"/>
            <a:ext cx="6797676" cy="4200525"/>
          </a:xfrm>
          <a:custGeom>
            <a:avLst/>
            <a:gdLst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0 w 7254875"/>
              <a:gd name="connsiteY3" fmla="*/ 6858000 h 6858000"/>
              <a:gd name="connsiteX4" fmla="*/ 0 w 7254875"/>
              <a:gd name="connsiteY4" fmla="*/ 0 h 6858000"/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3121152 w 7254875"/>
              <a:gd name="connsiteY3" fmla="*/ 6858000 h 6858000"/>
              <a:gd name="connsiteX4" fmla="*/ 0 w 7254875"/>
              <a:gd name="connsiteY4" fmla="*/ 0 h 6858000"/>
              <a:gd name="connsiteX0" fmla="*/ 0 w 6783388"/>
              <a:gd name="connsiteY0" fmla="*/ 1000125 h 6858000"/>
              <a:gd name="connsiteX1" fmla="*/ 6783388 w 6783388"/>
              <a:gd name="connsiteY1" fmla="*/ 0 h 6858000"/>
              <a:gd name="connsiteX2" fmla="*/ 6783388 w 6783388"/>
              <a:gd name="connsiteY2" fmla="*/ 6858000 h 6858000"/>
              <a:gd name="connsiteX3" fmla="*/ 2649665 w 6783388"/>
              <a:gd name="connsiteY3" fmla="*/ 6858000 h 6858000"/>
              <a:gd name="connsiteX4" fmla="*/ 0 w 6783388"/>
              <a:gd name="connsiteY4" fmla="*/ 1000125 h 6858000"/>
              <a:gd name="connsiteX0" fmla="*/ 0 w 6797676"/>
              <a:gd name="connsiteY0" fmla="*/ 14287 h 5872162"/>
              <a:gd name="connsiteX1" fmla="*/ 6797676 w 6797676"/>
              <a:gd name="connsiteY1" fmla="*/ 0 h 5872162"/>
              <a:gd name="connsiteX2" fmla="*/ 6783388 w 6797676"/>
              <a:gd name="connsiteY2" fmla="*/ 5872162 h 5872162"/>
              <a:gd name="connsiteX3" fmla="*/ 2649665 w 6797676"/>
              <a:gd name="connsiteY3" fmla="*/ 5872162 h 5872162"/>
              <a:gd name="connsiteX4" fmla="*/ 0 w 6797676"/>
              <a:gd name="connsiteY4" fmla="*/ 14287 h 5872162"/>
              <a:gd name="connsiteX0" fmla="*/ 0 w 6797676"/>
              <a:gd name="connsiteY0" fmla="*/ 14287 h 5872162"/>
              <a:gd name="connsiteX1" fmla="*/ 6797676 w 6797676"/>
              <a:gd name="connsiteY1" fmla="*/ 0 h 5872162"/>
              <a:gd name="connsiteX2" fmla="*/ 6783388 w 6797676"/>
              <a:gd name="connsiteY2" fmla="*/ 5872162 h 5872162"/>
              <a:gd name="connsiteX3" fmla="*/ 1878140 w 6797676"/>
              <a:gd name="connsiteY3" fmla="*/ 4186237 h 5872162"/>
              <a:gd name="connsiteX4" fmla="*/ 0 w 6797676"/>
              <a:gd name="connsiteY4" fmla="*/ 14287 h 5872162"/>
              <a:gd name="connsiteX0" fmla="*/ 0 w 6797676"/>
              <a:gd name="connsiteY0" fmla="*/ 14287 h 4200525"/>
              <a:gd name="connsiteX1" fmla="*/ 6797676 w 6797676"/>
              <a:gd name="connsiteY1" fmla="*/ 0 h 4200525"/>
              <a:gd name="connsiteX2" fmla="*/ 6783388 w 6797676"/>
              <a:gd name="connsiteY2" fmla="*/ 4200525 h 4200525"/>
              <a:gd name="connsiteX3" fmla="*/ 1878140 w 6797676"/>
              <a:gd name="connsiteY3" fmla="*/ 4186237 h 4200525"/>
              <a:gd name="connsiteX4" fmla="*/ 0 w 6797676"/>
              <a:gd name="connsiteY4" fmla="*/ 14287 h 4200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97676" h="4200525">
                <a:moveTo>
                  <a:pt x="0" y="14287"/>
                </a:moveTo>
                <a:lnTo>
                  <a:pt x="6797676" y="0"/>
                </a:lnTo>
                <a:cubicBezTo>
                  <a:pt x="6792913" y="1957387"/>
                  <a:pt x="6788151" y="2243138"/>
                  <a:pt x="6783388" y="4200525"/>
                </a:cubicBezTo>
                <a:lnTo>
                  <a:pt x="1878140" y="4186237"/>
                </a:lnTo>
                <a:lnTo>
                  <a:pt x="0" y="14287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/ diag. kuvakollaa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098925" cy="2365883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4BB-957D-2649-93B6-0F9F794E46A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C45F-0CBF-474E-8B56-3035BAB21F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2468562"/>
            <a:ext cx="5230813" cy="4389438"/>
          </a:xfrm>
        </p:spPr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8223251" y="3100388"/>
            <a:ext cx="3968749" cy="3757612"/>
          </a:xfrm>
          <a:custGeom>
            <a:avLst/>
            <a:gdLst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0 w 7254875"/>
              <a:gd name="connsiteY3" fmla="*/ 6858000 h 6858000"/>
              <a:gd name="connsiteX4" fmla="*/ 0 w 7254875"/>
              <a:gd name="connsiteY4" fmla="*/ 0 h 6858000"/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3121152 w 7254875"/>
              <a:gd name="connsiteY3" fmla="*/ 6858000 h 6858000"/>
              <a:gd name="connsiteX4" fmla="*/ 0 w 7254875"/>
              <a:gd name="connsiteY4" fmla="*/ 0 h 6858000"/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4992815 w 7254875"/>
              <a:gd name="connsiteY3" fmla="*/ 6858000 h 6858000"/>
              <a:gd name="connsiteX4" fmla="*/ 0 w 7254875"/>
              <a:gd name="connsiteY4" fmla="*/ 0 h 6858000"/>
              <a:gd name="connsiteX0" fmla="*/ 0 w 5411787"/>
              <a:gd name="connsiteY0" fmla="*/ 0 h 6872287"/>
              <a:gd name="connsiteX1" fmla="*/ 5411787 w 5411787"/>
              <a:gd name="connsiteY1" fmla="*/ 14287 h 6872287"/>
              <a:gd name="connsiteX2" fmla="*/ 5411787 w 5411787"/>
              <a:gd name="connsiteY2" fmla="*/ 6872287 h 6872287"/>
              <a:gd name="connsiteX3" fmla="*/ 3149727 w 5411787"/>
              <a:gd name="connsiteY3" fmla="*/ 6872287 h 6872287"/>
              <a:gd name="connsiteX4" fmla="*/ 0 w 5411787"/>
              <a:gd name="connsiteY4" fmla="*/ 0 h 6872287"/>
              <a:gd name="connsiteX0" fmla="*/ 0 w 5411787"/>
              <a:gd name="connsiteY0" fmla="*/ 0 h 6872287"/>
              <a:gd name="connsiteX1" fmla="*/ 5411787 w 5411787"/>
              <a:gd name="connsiteY1" fmla="*/ 3114675 h 6872287"/>
              <a:gd name="connsiteX2" fmla="*/ 5411787 w 5411787"/>
              <a:gd name="connsiteY2" fmla="*/ 6872287 h 6872287"/>
              <a:gd name="connsiteX3" fmla="*/ 3149727 w 5411787"/>
              <a:gd name="connsiteY3" fmla="*/ 6872287 h 6872287"/>
              <a:gd name="connsiteX4" fmla="*/ 0 w 5411787"/>
              <a:gd name="connsiteY4" fmla="*/ 0 h 6872287"/>
              <a:gd name="connsiteX0" fmla="*/ 0 w 3968749"/>
              <a:gd name="connsiteY0" fmla="*/ 14288 h 3757612"/>
              <a:gd name="connsiteX1" fmla="*/ 3968749 w 3968749"/>
              <a:gd name="connsiteY1" fmla="*/ 0 h 3757612"/>
              <a:gd name="connsiteX2" fmla="*/ 3968749 w 3968749"/>
              <a:gd name="connsiteY2" fmla="*/ 3757612 h 3757612"/>
              <a:gd name="connsiteX3" fmla="*/ 1706689 w 3968749"/>
              <a:gd name="connsiteY3" fmla="*/ 3757612 h 3757612"/>
              <a:gd name="connsiteX4" fmla="*/ 0 w 3968749"/>
              <a:gd name="connsiteY4" fmla="*/ 14288 h 3757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68749" h="3757612">
                <a:moveTo>
                  <a:pt x="0" y="14288"/>
                </a:moveTo>
                <a:lnTo>
                  <a:pt x="3968749" y="0"/>
                </a:lnTo>
                <a:lnTo>
                  <a:pt x="3968749" y="3757612"/>
                </a:lnTo>
                <a:lnTo>
                  <a:pt x="1706689" y="3757612"/>
                </a:lnTo>
                <a:lnTo>
                  <a:pt x="0" y="14288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5735638" y="3114676"/>
            <a:ext cx="4202665" cy="3753957"/>
          </a:xfrm>
          <a:custGeom>
            <a:avLst/>
            <a:gdLst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0 w 7254875"/>
              <a:gd name="connsiteY3" fmla="*/ 6858000 h 6858000"/>
              <a:gd name="connsiteX4" fmla="*/ 0 w 7254875"/>
              <a:gd name="connsiteY4" fmla="*/ 0 h 6858000"/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3121152 w 7254875"/>
              <a:gd name="connsiteY3" fmla="*/ 6858000 h 6858000"/>
              <a:gd name="connsiteX4" fmla="*/ 0 w 7254875"/>
              <a:gd name="connsiteY4" fmla="*/ 0 h 6858000"/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4992815 w 7254875"/>
              <a:gd name="connsiteY3" fmla="*/ 6858000 h 6858000"/>
              <a:gd name="connsiteX4" fmla="*/ 0 w 7254875"/>
              <a:gd name="connsiteY4" fmla="*/ 0 h 6858000"/>
              <a:gd name="connsiteX0" fmla="*/ 0 w 5411787"/>
              <a:gd name="connsiteY0" fmla="*/ 0 h 6872287"/>
              <a:gd name="connsiteX1" fmla="*/ 5411787 w 5411787"/>
              <a:gd name="connsiteY1" fmla="*/ 14287 h 6872287"/>
              <a:gd name="connsiteX2" fmla="*/ 5411787 w 5411787"/>
              <a:gd name="connsiteY2" fmla="*/ 6872287 h 6872287"/>
              <a:gd name="connsiteX3" fmla="*/ 3149727 w 5411787"/>
              <a:gd name="connsiteY3" fmla="*/ 6872287 h 6872287"/>
              <a:gd name="connsiteX4" fmla="*/ 0 w 5411787"/>
              <a:gd name="connsiteY4" fmla="*/ 0 h 6872287"/>
              <a:gd name="connsiteX0" fmla="*/ 0 w 5411787"/>
              <a:gd name="connsiteY0" fmla="*/ 0 h 6872287"/>
              <a:gd name="connsiteX1" fmla="*/ 5411787 w 5411787"/>
              <a:gd name="connsiteY1" fmla="*/ 3114675 h 6872287"/>
              <a:gd name="connsiteX2" fmla="*/ 5411787 w 5411787"/>
              <a:gd name="connsiteY2" fmla="*/ 6872287 h 6872287"/>
              <a:gd name="connsiteX3" fmla="*/ 3149727 w 5411787"/>
              <a:gd name="connsiteY3" fmla="*/ 6872287 h 6872287"/>
              <a:gd name="connsiteX4" fmla="*/ 0 w 5411787"/>
              <a:gd name="connsiteY4" fmla="*/ 0 h 6872287"/>
              <a:gd name="connsiteX0" fmla="*/ 0 w 3968749"/>
              <a:gd name="connsiteY0" fmla="*/ 14288 h 3757612"/>
              <a:gd name="connsiteX1" fmla="*/ 3968749 w 3968749"/>
              <a:gd name="connsiteY1" fmla="*/ 0 h 3757612"/>
              <a:gd name="connsiteX2" fmla="*/ 3968749 w 3968749"/>
              <a:gd name="connsiteY2" fmla="*/ 3757612 h 3757612"/>
              <a:gd name="connsiteX3" fmla="*/ 1706689 w 3968749"/>
              <a:gd name="connsiteY3" fmla="*/ 3757612 h 3757612"/>
              <a:gd name="connsiteX4" fmla="*/ 0 w 3968749"/>
              <a:gd name="connsiteY4" fmla="*/ 14288 h 3757612"/>
              <a:gd name="connsiteX0" fmla="*/ 0 w 3968749"/>
              <a:gd name="connsiteY0" fmla="*/ 14288 h 3757612"/>
              <a:gd name="connsiteX1" fmla="*/ 3968749 w 3968749"/>
              <a:gd name="connsiteY1" fmla="*/ 0 h 3757612"/>
              <a:gd name="connsiteX2" fmla="*/ 3968749 w 3968749"/>
              <a:gd name="connsiteY2" fmla="*/ 3757612 h 3757612"/>
              <a:gd name="connsiteX3" fmla="*/ 5479 w 3968749"/>
              <a:gd name="connsiteY3" fmla="*/ 3746979 h 3757612"/>
              <a:gd name="connsiteX4" fmla="*/ 0 w 3968749"/>
              <a:gd name="connsiteY4" fmla="*/ 14288 h 3757612"/>
              <a:gd name="connsiteX0" fmla="*/ 0 w 3968749"/>
              <a:gd name="connsiteY0" fmla="*/ 0 h 3743324"/>
              <a:gd name="connsiteX1" fmla="*/ 2480191 w 3968749"/>
              <a:gd name="connsiteY1" fmla="*/ 6977 h 3743324"/>
              <a:gd name="connsiteX2" fmla="*/ 3968749 w 3968749"/>
              <a:gd name="connsiteY2" fmla="*/ 3743324 h 3743324"/>
              <a:gd name="connsiteX3" fmla="*/ 5479 w 3968749"/>
              <a:gd name="connsiteY3" fmla="*/ 3732691 h 3743324"/>
              <a:gd name="connsiteX4" fmla="*/ 0 w 3968749"/>
              <a:gd name="connsiteY4" fmla="*/ 0 h 3743324"/>
              <a:gd name="connsiteX0" fmla="*/ 0 w 4202665"/>
              <a:gd name="connsiteY0" fmla="*/ 0 h 3753957"/>
              <a:gd name="connsiteX1" fmla="*/ 2480191 w 4202665"/>
              <a:gd name="connsiteY1" fmla="*/ 6977 h 3753957"/>
              <a:gd name="connsiteX2" fmla="*/ 4202665 w 4202665"/>
              <a:gd name="connsiteY2" fmla="*/ 3753957 h 3753957"/>
              <a:gd name="connsiteX3" fmla="*/ 5479 w 4202665"/>
              <a:gd name="connsiteY3" fmla="*/ 3732691 h 3753957"/>
              <a:gd name="connsiteX4" fmla="*/ 0 w 4202665"/>
              <a:gd name="connsiteY4" fmla="*/ 0 h 3753957"/>
              <a:gd name="connsiteX0" fmla="*/ 0 w 4202665"/>
              <a:gd name="connsiteY0" fmla="*/ 0 h 3753957"/>
              <a:gd name="connsiteX1" fmla="*/ 2491480 w 4202665"/>
              <a:gd name="connsiteY1" fmla="*/ 1332 h 3753957"/>
              <a:gd name="connsiteX2" fmla="*/ 4202665 w 4202665"/>
              <a:gd name="connsiteY2" fmla="*/ 3753957 h 3753957"/>
              <a:gd name="connsiteX3" fmla="*/ 5479 w 4202665"/>
              <a:gd name="connsiteY3" fmla="*/ 3732691 h 3753957"/>
              <a:gd name="connsiteX4" fmla="*/ 0 w 4202665"/>
              <a:gd name="connsiteY4" fmla="*/ 0 h 3753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02665" h="3753957">
                <a:moveTo>
                  <a:pt x="0" y="0"/>
                </a:moveTo>
                <a:lnTo>
                  <a:pt x="2491480" y="1332"/>
                </a:lnTo>
                <a:lnTo>
                  <a:pt x="4202665" y="3753957"/>
                </a:lnTo>
                <a:lnTo>
                  <a:pt x="5479" y="3732691"/>
                </a:lnTo>
                <a:cubicBezTo>
                  <a:pt x="3653" y="2488461"/>
                  <a:pt x="1826" y="1244230"/>
                  <a:pt x="0" y="0"/>
                </a:cubicBez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5735638" y="0"/>
            <a:ext cx="6456362" cy="312176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/ neli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098925" cy="2365883"/>
          </a:xfrm>
        </p:spPr>
        <p:txBody>
          <a:bodyPr/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4BB-957D-2649-93B6-0F9F794E46A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C45F-0CBF-474E-8B56-3035BAB21F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2468562"/>
            <a:ext cx="5230813" cy="4389438"/>
          </a:xfrm>
        </p:spPr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242050" y="0"/>
            <a:ext cx="594995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27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/ No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990439"/>
            <a:ext cx="10515600" cy="2852737"/>
          </a:xfrm>
        </p:spPr>
        <p:txBody>
          <a:bodyPr anchor="ctr" anchorCtr="0">
            <a:noAutofit/>
          </a:bodyPr>
          <a:lstStyle>
            <a:lvl1pPr algn="ctr" fontAlgn="ctr">
              <a:defRPr sz="6000" cap="all" spc="200" baseline="0">
                <a:solidFill>
                  <a:schemeClr val="bg1"/>
                </a:solidFill>
                <a:latin typeface="Calibri" charset="0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4BB-957D-2649-93B6-0F9F794E46A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C45F-0CBF-474E-8B56-3035BAB21F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510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a_sininen_siv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4BB-957D-2649-93B6-0F9F794E46AE}" type="datetimeFigureOut">
              <a:rPr lang="en-US" smtClean="0"/>
              <a:pPr/>
              <a:t>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C45F-0CBF-474E-8B56-3035BAB21F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-94267" y="0"/>
            <a:ext cx="1228626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83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sivu / Teke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46058"/>
            <a:ext cx="4098925" cy="2365883"/>
          </a:xfrm>
        </p:spPr>
        <p:txBody>
          <a:bodyPr/>
          <a:lstStyle>
            <a:lvl1pPr>
              <a:defRPr cap="all" spc="200" baseline="0">
                <a:solidFill>
                  <a:schemeClr val="bg1"/>
                </a:solidFill>
                <a:latin typeface="Calibri" charset="0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4BB-957D-2649-93B6-0F9F794E46A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C45F-0CBF-474E-8B56-3035BAB21F4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4937125" y="0"/>
            <a:ext cx="7254875" cy="6858000"/>
          </a:xfrm>
          <a:custGeom>
            <a:avLst/>
            <a:gdLst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0 w 7254875"/>
              <a:gd name="connsiteY3" fmla="*/ 6858000 h 6858000"/>
              <a:gd name="connsiteX4" fmla="*/ 0 w 7254875"/>
              <a:gd name="connsiteY4" fmla="*/ 0 h 6858000"/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3121152 w 7254875"/>
              <a:gd name="connsiteY3" fmla="*/ 6858000 h 6858000"/>
              <a:gd name="connsiteX4" fmla="*/ 0 w 725487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54875" h="6858000">
                <a:moveTo>
                  <a:pt x="0" y="0"/>
                </a:moveTo>
                <a:lnTo>
                  <a:pt x="7254875" y="0"/>
                </a:lnTo>
                <a:lnTo>
                  <a:pt x="7254875" y="6858000"/>
                </a:lnTo>
                <a:lnTo>
                  <a:pt x="3121152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7136" y="6010656"/>
            <a:ext cx="1499616" cy="609600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884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sivu / Team Finla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46058"/>
            <a:ext cx="4098925" cy="2365883"/>
          </a:xfrm>
        </p:spPr>
        <p:txBody>
          <a:bodyPr/>
          <a:lstStyle>
            <a:lvl1pPr>
              <a:defRPr cap="all" spc="200" baseline="0">
                <a:solidFill>
                  <a:schemeClr val="bg1"/>
                </a:solidFill>
                <a:latin typeface="Calibri" charset="0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Master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E64BB-957D-2649-93B6-0F9F794E46AE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2C45F-0CBF-474E-8B56-3035BAB21F4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4937125" y="0"/>
            <a:ext cx="7254875" cy="6858000"/>
          </a:xfrm>
          <a:custGeom>
            <a:avLst/>
            <a:gdLst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0 w 7254875"/>
              <a:gd name="connsiteY3" fmla="*/ 6858000 h 6858000"/>
              <a:gd name="connsiteX4" fmla="*/ 0 w 7254875"/>
              <a:gd name="connsiteY4" fmla="*/ 0 h 6858000"/>
              <a:gd name="connsiteX0" fmla="*/ 0 w 7254875"/>
              <a:gd name="connsiteY0" fmla="*/ 0 h 6858000"/>
              <a:gd name="connsiteX1" fmla="*/ 7254875 w 7254875"/>
              <a:gd name="connsiteY1" fmla="*/ 0 h 6858000"/>
              <a:gd name="connsiteX2" fmla="*/ 7254875 w 7254875"/>
              <a:gd name="connsiteY2" fmla="*/ 6858000 h 6858000"/>
              <a:gd name="connsiteX3" fmla="*/ 3121152 w 7254875"/>
              <a:gd name="connsiteY3" fmla="*/ 6858000 h 6858000"/>
              <a:gd name="connsiteX4" fmla="*/ 0 w 725487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54875" h="6858000">
                <a:moveTo>
                  <a:pt x="0" y="0"/>
                </a:moveTo>
                <a:lnTo>
                  <a:pt x="7254875" y="0"/>
                </a:lnTo>
                <a:lnTo>
                  <a:pt x="7254875" y="6858000"/>
                </a:lnTo>
                <a:lnTo>
                  <a:pt x="3121152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944" y="5877243"/>
            <a:ext cx="2816352" cy="8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4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6569413" y="29312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b="0" i="0">
                <a:latin typeface="Helvetica" charset="0"/>
                <a:ea typeface="Helvetica" charset="0"/>
                <a:cs typeface="Helvetica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838200" y="1148879"/>
            <a:ext cx="10515600" cy="13255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11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049068"/>
            <a:ext cx="10515600" cy="1325562"/>
          </a:xfrm>
        </p:spPr>
        <p:txBody>
          <a:bodyPr/>
          <a:lstStyle/>
          <a:p>
            <a:r>
              <a:rPr lang="en-US" dirty="0"/>
              <a:t>OTSIKKO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0463"/>
            <a:ext cx="10515600" cy="3870053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b="0" i="0"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2D7B3-9CF1-E34A-888B-8AE13B1B33B9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AB69-31A2-B442-81FC-EC8ACEF5FC1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284" y="365125"/>
            <a:ext cx="998034" cy="42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99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2D7B3-9CF1-E34A-888B-8AE13B1B33B9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AB69-31A2-B442-81FC-EC8ACEF5FC1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910446"/>
            <a:ext cx="10515600" cy="1325562"/>
          </a:xfrm>
        </p:spPr>
        <p:txBody>
          <a:bodyPr/>
          <a:lstStyle/>
          <a:p>
            <a:r>
              <a:rPr lang="en-US" dirty="0"/>
              <a:t>OTSIKKO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4341541"/>
            <a:ext cx="10515600" cy="1958975"/>
          </a:xfrm>
        </p:spPr>
        <p:txBody>
          <a:bodyPr/>
          <a:lstStyle>
            <a:lvl1pPr>
              <a:defRPr b="0" i="0">
                <a:latin typeface="Helvetica" charset="0"/>
                <a:ea typeface="Helvetica" charset="0"/>
                <a:cs typeface="Helvetica" charset="0"/>
              </a:defRPr>
            </a:lvl1pPr>
            <a:lvl2pPr>
              <a:defRPr b="0" i="0">
                <a:latin typeface="Helvetica" charset="0"/>
                <a:ea typeface="Helvetica" charset="0"/>
                <a:cs typeface="Helvetica" charset="0"/>
              </a:defRPr>
            </a:lvl2pPr>
            <a:lvl3pPr>
              <a:defRPr b="0" i="0">
                <a:latin typeface="Helvetica" charset="0"/>
                <a:ea typeface="Helvetica" charset="0"/>
                <a:cs typeface="Helvetica" charset="0"/>
              </a:defRPr>
            </a:lvl3pPr>
            <a:lvl4pPr>
              <a:defRPr b="0" i="0">
                <a:latin typeface="Helvetica" charset="0"/>
                <a:ea typeface="Helvetica" charset="0"/>
                <a:cs typeface="Helvetica" charset="0"/>
              </a:defRPr>
            </a:lvl4pPr>
            <a:lvl5pPr>
              <a:defRPr b="0" i="0"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0" y="1025154"/>
            <a:ext cx="12192000" cy="1857375"/>
          </a:xfrm>
        </p:spPr>
        <p:txBody>
          <a:bodyPr/>
          <a:lstStyle/>
          <a:p>
            <a:r>
              <a:rPr lang="en-US" dirty="0"/>
              <a:t>Drag picture to placeholder or click icon to add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287" y="238205"/>
            <a:ext cx="998034" cy="42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9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887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74442"/>
            <a:ext cx="5181600" cy="38819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74442"/>
            <a:ext cx="5181600" cy="38819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2D7B3-9CF1-E34A-888B-8AE13B1B33B9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AB69-31A2-B442-81FC-EC8ACEF5FC1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284" y="365125"/>
            <a:ext cx="998034" cy="42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2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2D7B3-9CF1-E34A-888B-8AE13B1B33B9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AB69-31A2-B442-81FC-EC8ACEF5F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2D7B3-9CF1-E34A-888B-8AE13B1B33B9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AB69-31A2-B442-81FC-EC8ACEF5FC1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5181600" y="2057400"/>
            <a:ext cx="6172200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46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2D7B3-9CF1-E34A-888B-8AE13B1B33B9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AB69-31A2-B442-81FC-EC8ACEF5F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53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/ sininen / Teke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37"/>
          <p:cNvSpPr>
            <a:spLocks noGrp="1"/>
          </p:cNvSpPr>
          <p:nvPr>
            <p:ph type="pic" sz="quarter" idx="11"/>
          </p:nvPr>
        </p:nvSpPr>
        <p:spPr>
          <a:xfrm>
            <a:off x="4913313" y="0"/>
            <a:ext cx="7278687" cy="6858000"/>
          </a:xfrm>
          <a:custGeom>
            <a:avLst/>
            <a:gdLst>
              <a:gd name="connsiteX0" fmla="*/ 0 w 7278687"/>
              <a:gd name="connsiteY0" fmla="*/ 0 h 6858000"/>
              <a:gd name="connsiteX1" fmla="*/ 7278687 w 7278687"/>
              <a:gd name="connsiteY1" fmla="*/ 0 h 6858000"/>
              <a:gd name="connsiteX2" fmla="*/ 7278687 w 7278687"/>
              <a:gd name="connsiteY2" fmla="*/ 6858000 h 6858000"/>
              <a:gd name="connsiteX3" fmla="*/ 0 w 7278687"/>
              <a:gd name="connsiteY3" fmla="*/ 6858000 h 6858000"/>
              <a:gd name="connsiteX4" fmla="*/ 0 w 7278687"/>
              <a:gd name="connsiteY4" fmla="*/ 0 h 6858000"/>
              <a:gd name="connsiteX0" fmla="*/ 0 w 7278687"/>
              <a:gd name="connsiteY0" fmla="*/ 0 h 6858000"/>
              <a:gd name="connsiteX1" fmla="*/ 7278687 w 7278687"/>
              <a:gd name="connsiteY1" fmla="*/ 0 h 6858000"/>
              <a:gd name="connsiteX2" fmla="*/ 7278687 w 7278687"/>
              <a:gd name="connsiteY2" fmla="*/ 6858000 h 6858000"/>
              <a:gd name="connsiteX3" fmla="*/ 3139125 w 7278687"/>
              <a:gd name="connsiteY3" fmla="*/ 6858000 h 6858000"/>
              <a:gd name="connsiteX4" fmla="*/ 0 w 7278687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78687" h="6858000">
                <a:moveTo>
                  <a:pt x="0" y="0"/>
                </a:moveTo>
                <a:lnTo>
                  <a:pt x="7278687" y="0"/>
                </a:lnTo>
                <a:lnTo>
                  <a:pt x="7278687" y="6858000"/>
                </a:lnTo>
                <a:lnTo>
                  <a:pt x="3139125" y="6858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548640" y="2255519"/>
            <a:ext cx="3950208" cy="1912811"/>
          </a:xfrm>
          <a:solidFill>
            <a:schemeClr val="bg2"/>
          </a:solidFill>
        </p:spPr>
        <p:txBody>
          <a:bodyPr anchor="b"/>
          <a:lstStyle>
            <a:lvl1pPr algn="l">
              <a:defRPr sz="6000" baseline="0">
                <a:solidFill>
                  <a:schemeClr val="tx1"/>
                </a:solidFill>
                <a:latin typeface="Calibri" charset="0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548640" y="4528630"/>
            <a:ext cx="3950208" cy="1030288"/>
          </a:xfrm>
          <a:solidFill>
            <a:schemeClr val="bg2"/>
          </a:solidFill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172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chemeClr val="tx1">
                    <a:tint val="75000"/>
                  </a:schemeClr>
                </a:solidFill>
                <a:latin typeface="Helvetica Bold" charset="0"/>
              </a:defRPr>
            </a:lvl1pPr>
          </a:lstStyle>
          <a:p>
            <a:fld id="{8ED2D7B3-9CF1-E34A-888B-8AE13B1B33B9}" type="datetimeFigureOut">
              <a:rPr lang="en-US" smtClean="0"/>
              <a:pPr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>
                <a:solidFill>
                  <a:schemeClr val="tx1">
                    <a:tint val="75000"/>
                  </a:schemeClr>
                </a:solidFill>
                <a:latin typeface="Helvetica Bold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>
                <a:solidFill>
                  <a:schemeClr val="tx1">
                    <a:tint val="75000"/>
                  </a:schemeClr>
                </a:solidFill>
                <a:latin typeface="Helvetica Bold" charset="0"/>
              </a:defRPr>
            </a:lvl1pPr>
          </a:lstStyle>
          <a:p>
            <a:fld id="{2D51AB69-31A2-B442-81FC-EC8ACEF5FC1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19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67" r:id="rId11"/>
    <p:sldLayoutId id="2147483661" r:id="rId12"/>
    <p:sldLayoutId id="2147483669" r:id="rId13"/>
    <p:sldLayoutId id="2147483670" r:id="rId14"/>
    <p:sldLayoutId id="2147483662" r:id="rId15"/>
    <p:sldLayoutId id="2147483651" r:id="rId16"/>
    <p:sldLayoutId id="2147483668" r:id="rId17"/>
    <p:sldLayoutId id="2147483663" r:id="rId18"/>
    <p:sldLayoutId id="2147483664" r:id="rId19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b="1" i="0" kern="1200">
          <a:solidFill>
            <a:schemeClr val="tx1"/>
          </a:solidFill>
          <a:latin typeface="Helvetica Bold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b="0" i="0" kern="1200">
          <a:solidFill>
            <a:schemeClr val="tx2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2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2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2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kes.fi/en/tekes/contact-us/" TargetMode="External"/><Relationship Id="rId2" Type="http://schemas.openxmlformats.org/officeDocument/2006/relationships/hyperlink" Target="https://secure.businessfinland.fi/suojaposti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01015"/>
            <a:ext cx="11036300" cy="1325562"/>
          </a:xfrm>
        </p:spPr>
        <p:txBody>
          <a:bodyPr/>
          <a:lstStyle/>
          <a:p>
            <a:r>
              <a:rPr lang="en-US" sz="3600" dirty="0"/>
              <a:t>Interim/Final report  </a:t>
            </a:r>
            <a:r>
              <a:rPr lang="en-US" sz="3200" dirty="0"/>
              <a:t>(only for Foreign Beneficiaries)</a:t>
            </a:r>
            <a:br>
              <a:rPr lang="en-US" sz="6000" dirty="0"/>
            </a:br>
            <a:r>
              <a:rPr lang="en-US" sz="2800" dirty="0"/>
              <a:t>Production incentive for the audiovisual industry</a:t>
            </a:r>
            <a:endParaRPr lang="sv-FI" sz="2800" dirty="0"/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758242"/>
              </p:ext>
            </p:extLst>
          </p:nvPr>
        </p:nvGraphicFramePr>
        <p:xfrm>
          <a:off x="316786" y="4777441"/>
          <a:ext cx="11558427" cy="1854231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2454131">
                  <a:extLst>
                    <a:ext uri="{9D8B030D-6E8A-4147-A177-3AD203B41FA5}">
                      <a16:colId xmlns:a16="http://schemas.microsoft.com/office/drawing/2014/main" val="3546152037"/>
                    </a:ext>
                  </a:extLst>
                </a:gridCol>
                <a:gridCol w="9104296">
                  <a:extLst>
                    <a:ext uri="{9D8B030D-6E8A-4147-A177-3AD203B41FA5}">
                      <a16:colId xmlns:a16="http://schemas.microsoft.com/office/drawing/2014/main" val="1316329435"/>
                    </a:ext>
                  </a:extLst>
                </a:gridCol>
              </a:tblGrid>
              <a:tr h="3708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/>
                        <a:t>Date and</a:t>
                      </a:r>
                      <a:r>
                        <a:rPr lang="en-US" sz="1400" kern="1200" baseline="0" noProof="0" dirty="0"/>
                        <a:t> record</a:t>
                      </a:r>
                      <a:r>
                        <a:rPr lang="en-US" sz="1400" kern="1200" noProof="0" dirty="0"/>
                        <a:t> number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610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/>
                        <a:t>Name of the production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656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noProof="0" dirty="0"/>
                        <a:t>Reported period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435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noProof="0" dirty="0"/>
                        <a:t>Accountable project leader</a:t>
                      </a:r>
                      <a:endParaRPr lang="en-GB" sz="1400" kern="1200" noProof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632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noProof="0" dirty="0"/>
                        <a:t>Cost statement contact person</a:t>
                      </a:r>
                      <a:endParaRPr lang="en-GB" sz="1400" kern="1200" noProof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628696"/>
                  </a:ext>
                </a:extLst>
              </a:tr>
            </a:tbl>
          </a:graphicData>
        </a:graphic>
      </p:graphicFrame>
      <p:pic>
        <p:nvPicPr>
          <p:cNvPr id="5" name="Kuv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4151"/>
            <a:ext cx="12192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42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9068"/>
            <a:ext cx="10515600" cy="641620"/>
          </a:xfrm>
        </p:spPr>
        <p:txBody>
          <a:bodyPr/>
          <a:lstStyle/>
          <a:p>
            <a:r>
              <a:rPr lang="en-US" sz="3600" dirty="0"/>
              <a:t>Instructions for reporting and cost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7"/>
            <a:ext cx="11035353" cy="4495623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Choose the correct option on the front page: interim/final report. With the final report, remember to fill in also slide 8 ‘Services in Finland’.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Answer the questions and add more pages to the report if necessary.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Fill in the cost statement table.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Add making-of pictures at the end, or in separate file, for Business Finland’s marketing purposes.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Print the report, sign to confirm that the information you have provided is accurate and scan the document. 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Send this report, including the cost breakdown and auditor’s report as attachments in a specified form to us by secured mail: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hlinkClick r:id="rId2"/>
              </a:rPr>
              <a:t>https://secure.businessfinland.fi/suojaposti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hlinkClick r:id="rId3"/>
              </a:rPr>
              <a:t> 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424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9068"/>
            <a:ext cx="10515600" cy="635802"/>
          </a:xfrm>
        </p:spPr>
        <p:txBody>
          <a:bodyPr/>
          <a:lstStyle/>
          <a:p>
            <a:r>
              <a:rPr lang="en-US" sz="3600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4870"/>
            <a:ext cx="10515600" cy="4916487"/>
          </a:xfrm>
        </p:spPr>
        <p:txBody>
          <a:bodyPr/>
          <a:lstStyle/>
          <a:p>
            <a:endParaRPr lang="en-US" sz="1800" dirty="0"/>
          </a:p>
          <a:p>
            <a:pPr marL="0" indent="0"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Describe the changes in your business operations and ownership if any?</a:t>
            </a:r>
          </a:p>
          <a:p>
            <a:pPr marL="0" indent="0">
              <a:buNone/>
            </a:pPr>
            <a:endParaRPr lang="en-US" sz="24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Was the production implemented according to the plan? Describe any deviations.</a:t>
            </a:r>
          </a:p>
          <a:p>
            <a:pPr marL="0" indent="0"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fi-FI" sz="1800" dirty="0"/>
          </a:p>
          <a:p>
            <a:endParaRPr lang="fi-FI" sz="1800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0892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9068"/>
            <a:ext cx="10515600" cy="635802"/>
          </a:xfrm>
        </p:spPr>
        <p:txBody>
          <a:bodyPr/>
          <a:lstStyle/>
          <a:p>
            <a:r>
              <a:rPr lang="en-US" sz="3600" dirty="0"/>
              <a:t>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4870"/>
            <a:ext cx="10515600" cy="491648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The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number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of Finnish employees during the production in Finland:     </a:t>
            </a:r>
            <a:endParaRPr lang="en-US" sz="2400" u="sng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In which cities or areas in Finland the production was implemented?</a:t>
            </a:r>
          </a:p>
          <a:p>
            <a:endParaRPr lang="fi-FI" dirty="0"/>
          </a:p>
          <a:p>
            <a:endParaRPr lang="fi-FI" sz="1800" dirty="0"/>
          </a:p>
          <a:p>
            <a:pPr marL="0" indent="0">
              <a:buNone/>
            </a:pPr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sz="1800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9985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9068"/>
            <a:ext cx="10515600" cy="635802"/>
          </a:xfrm>
        </p:spPr>
        <p:txBody>
          <a:bodyPr/>
          <a:lstStyle/>
          <a:p>
            <a:r>
              <a:rPr lang="en-US" sz="3600" dirty="0"/>
              <a:t>Sustainability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4871"/>
            <a:ext cx="10515600" cy="447995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Business Finland encourages companies to execute productions in a sustainable way, taking care of environment, economy and people equally.  Please describe your production practices relating to sustainability.</a:t>
            </a:r>
            <a:endParaRPr lang="fi-FI" sz="1800" dirty="0"/>
          </a:p>
          <a:p>
            <a:endParaRPr lang="fi-FI" sz="1800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2806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049068"/>
            <a:ext cx="10515600" cy="699493"/>
          </a:xfrm>
        </p:spPr>
        <p:txBody>
          <a:bodyPr/>
          <a:lstStyle/>
          <a:p>
            <a:r>
              <a:rPr lang="en-US" sz="3600" dirty="0"/>
              <a:t>Cost statement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612747"/>
              </p:ext>
            </p:extLst>
          </p:nvPr>
        </p:nvGraphicFramePr>
        <p:xfrm>
          <a:off x="832493" y="2448054"/>
          <a:ext cx="105156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787">
                  <a:extLst>
                    <a:ext uri="{9D8B030D-6E8A-4147-A177-3AD203B41FA5}">
                      <a16:colId xmlns:a16="http://schemas.microsoft.com/office/drawing/2014/main" val="496046151"/>
                    </a:ext>
                  </a:extLst>
                </a:gridCol>
                <a:gridCol w="1935346">
                  <a:extLst>
                    <a:ext uri="{9D8B030D-6E8A-4147-A177-3AD203B41FA5}">
                      <a16:colId xmlns:a16="http://schemas.microsoft.com/office/drawing/2014/main" val="1043346282"/>
                    </a:ext>
                  </a:extLst>
                </a:gridCol>
                <a:gridCol w="1106311">
                  <a:extLst>
                    <a:ext uri="{9D8B030D-6E8A-4147-A177-3AD203B41FA5}">
                      <a16:colId xmlns:a16="http://schemas.microsoft.com/office/drawing/2014/main" val="2979095970"/>
                    </a:ext>
                  </a:extLst>
                </a:gridCol>
                <a:gridCol w="2387036">
                  <a:extLst>
                    <a:ext uri="{9D8B030D-6E8A-4147-A177-3AD203B41FA5}">
                      <a16:colId xmlns:a16="http://schemas.microsoft.com/office/drawing/2014/main" val="53908430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66799218"/>
                    </a:ext>
                  </a:extLst>
                </a:gridCol>
              </a:tblGrid>
              <a:tr h="319412">
                <a:tc>
                  <a:txBody>
                    <a:bodyPr/>
                    <a:lstStyle/>
                    <a:p>
                      <a:r>
                        <a:rPr lang="en-US" noProof="0" dirty="0"/>
                        <a:t>Cost</a:t>
                      </a:r>
                      <a:r>
                        <a:rPr lang="en-US" baseline="0" noProof="0" dirty="0"/>
                        <a:t> category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Per</a:t>
                      </a:r>
                      <a:r>
                        <a:rPr lang="en-US" baseline="0" noProof="0" dirty="0"/>
                        <a:t> </a:t>
                      </a:r>
                      <a:r>
                        <a:rPr lang="en-US" noProof="0" dirty="0"/>
                        <a:t>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Costs from this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All periods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866995"/>
                  </a:ext>
                </a:extLst>
              </a:tr>
              <a:tr h="319412">
                <a:tc>
                  <a:txBody>
                    <a:bodyPr/>
                    <a:lstStyle/>
                    <a:p>
                      <a:r>
                        <a:rPr lang="en-US" noProof="0" dirty="0"/>
                        <a:t>Wages and salaries</a:t>
                      </a:r>
                      <a:endParaRPr lang="en-US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067360"/>
                  </a:ext>
                </a:extLst>
              </a:tr>
              <a:tr h="319412">
                <a:tc>
                  <a:txBody>
                    <a:bodyPr/>
                    <a:lstStyle/>
                    <a:p>
                      <a:r>
                        <a:rPr lang="en-US" noProof="0" dirty="0"/>
                        <a:t>Indirect personnel costs</a:t>
                      </a:r>
                      <a:endParaRPr lang="en-US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[%]</a:t>
                      </a:r>
                      <a:endParaRPr lang="fi-FI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76215"/>
                  </a:ext>
                </a:extLst>
              </a:tr>
              <a:tr h="319412">
                <a:tc>
                  <a:txBody>
                    <a:bodyPr/>
                    <a:lstStyle/>
                    <a:p>
                      <a:r>
                        <a:rPr lang="en-US" noProof="0" dirty="0"/>
                        <a:t>Purchased</a:t>
                      </a:r>
                      <a:r>
                        <a:rPr lang="en-US" baseline="0" noProof="0" dirty="0"/>
                        <a:t> services</a:t>
                      </a:r>
                      <a:endParaRPr lang="en-US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719863"/>
                  </a:ext>
                </a:extLst>
              </a:tr>
              <a:tr h="558971">
                <a:tc>
                  <a:txBody>
                    <a:bodyPr/>
                    <a:lstStyle/>
                    <a:p>
                      <a:pPr lvl="1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Purchases from group or associated companies</a:t>
                      </a:r>
                      <a:endParaRPr lang="en-US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720852"/>
                  </a:ext>
                </a:extLst>
              </a:tr>
              <a:tr h="319412">
                <a:tc>
                  <a:txBody>
                    <a:bodyPr/>
                    <a:lstStyle/>
                    <a:p>
                      <a:r>
                        <a:rPr lang="en-US" noProof="0" dirty="0"/>
                        <a:t>Other costs</a:t>
                      </a:r>
                      <a:endParaRPr lang="en-US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[%]</a:t>
                      </a:r>
                      <a:endParaRPr lang="fi-FI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228271"/>
                  </a:ext>
                </a:extLst>
              </a:tr>
              <a:tr h="319412">
                <a:tc>
                  <a:txBody>
                    <a:bodyPr/>
                    <a:lstStyle/>
                    <a:p>
                      <a:r>
                        <a:rPr lang="en-US" b="1" noProof="0" dirty="0"/>
                        <a:t>Total</a:t>
                      </a:r>
                      <a:r>
                        <a:rPr lang="en-US" b="1" baseline="0" noProof="0" dirty="0"/>
                        <a:t> costs</a:t>
                      </a:r>
                      <a:endParaRPr lang="en-US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683733"/>
                  </a:ext>
                </a:extLst>
              </a:tr>
            </a:tbl>
          </a:graphicData>
        </a:graphic>
      </p:graphicFrame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501956"/>
              </p:ext>
            </p:extLst>
          </p:nvPr>
        </p:nvGraphicFramePr>
        <p:xfrm>
          <a:off x="838200" y="1748561"/>
          <a:ext cx="10515600" cy="370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963238">
                  <a:extLst>
                    <a:ext uri="{9D8B030D-6E8A-4147-A177-3AD203B41FA5}">
                      <a16:colId xmlns:a16="http://schemas.microsoft.com/office/drawing/2014/main" val="1290864882"/>
                    </a:ext>
                  </a:extLst>
                </a:gridCol>
                <a:gridCol w="7552362">
                  <a:extLst>
                    <a:ext uri="{9D8B030D-6E8A-4147-A177-3AD203B41FA5}">
                      <a16:colId xmlns:a16="http://schemas.microsoft.com/office/drawing/2014/main" val="25416600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Reported</a:t>
                      </a:r>
                      <a:r>
                        <a:rPr lang="en-US" baseline="0" noProof="0" dirty="0"/>
                        <a:t> period</a:t>
                      </a:r>
                      <a:endParaRPr lang="en-US" noProof="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/>
                        <a:t> [start - end]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461919"/>
                  </a:ext>
                </a:extLst>
              </a:tr>
            </a:tbl>
          </a:graphicData>
        </a:graphic>
      </p:graphicFrame>
      <p:sp>
        <p:nvSpPr>
          <p:cNvPr id="6" name="Tekstiruutu 5"/>
          <p:cNvSpPr txBox="1"/>
          <p:nvPr/>
        </p:nvSpPr>
        <p:spPr>
          <a:xfrm>
            <a:off x="832493" y="5439600"/>
            <a:ext cx="9612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Please specify any public funding received for the production concerning the Finnish costs: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xxx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EUR.</a:t>
            </a:r>
          </a:p>
        </p:txBody>
      </p:sp>
    </p:spTree>
    <p:extLst>
      <p:ext uri="{BB962C8B-B14F-4D97-AF65-F5344CB8AC3E}">
        <p14:creationId xmlns:p14="http://schemas.microsoft.com/office/powerpoint/2010/main" val="2915875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9068"/>
            <a:ext cx="10515600" cy="641620"/>
          </a:xfrm>
        </p:spPr>
        <p:txBody>
          <a:bodyPr/>
          <a:lstStyle/>
          <a:p>
            <a:r>
              <a:rPr lang="en-US" sz="3600" dirty="0"/>
              <a:t>Statement of the accountable project leader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I confirm that the costs 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xxx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euros, reported in the cost statement based on the funding decision mentioned before, have been caused by the production denoted in the decision.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In allocation of costs to the production, the procedures specified in the decision and the funding terms and conditions have been obeyed. 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The costs are based on eligible paid net expenses without VAT registered in our ledger and can be verified in our project accounting. 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We request payment of 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xxx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 euros.</a:t>
            </a:r>
          </a:p>
          <a:p>
            <a:r>
              <a:rPr lang="fi-FI" sz="2400" dirty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Name</a:t>
            </a:r>
            <a:r>
              <a:rPr lang="fi-FI" sz="2400" dirty="0">
                <a:solidFill>
                  <a:schemeClr val="bg1">
                    <a:lumMod val="50000"/>
                  </a:schemeClr>
                </a:solidFill>
              </a:rPr>
              <a:t>] [</a:t>
            </a:r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Title</a:t>
            </a:r>
            <a:r>
              <a:rPr lang="fi-FI" sz="2400" dirty="0">
                <a:solidFill>
                  <a:schemeClr val="bg1">
                    <a:lumMod val="50000"/>
                  </a:schemeClr>
                </a:solidFill>
              </a:rPr>
              <a:t>] [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Signature</a:t>
            </a:r>
            <a:r>
              <a:rPr lang="fi-FI" sz="2400" dirty="0">
                <a:solidFill>
                  <a:schemeClr val="bg1">
                    <a:lumMod val="50000"/>
                  </a:schemeClr>
                </a:solidFill>
              </a:rPr>
              <a:t>] 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If this is the final report, please carry on to the next slide:</a:t>
            </a:r>
          </a:p>
        </p:txBody>
      </p:sp>
    </p:spTree>
    <p:extLst>
      <p:ext uri="{BB962C8B-B14F-4D97-AF65-F5344CB8AC3E}">
        <p14:creationId xmlns:p14="http://schemas.microsoft.com/office/powerpoint/2010/main" val="90452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49068"/>
            <a:ext cx="10515600" cy="641620"/>
          </a:xfrm>
        </p:spPr>
        <p:txBody>
          <a:bodyPr/>
          <a:lstStyle/>
          <a:p>
            <a:r>
              <a:rPr lang="en-US" sz="2000" dirty="0"/>
              <a:t>Please answer to these questions when submitting the final report </a:t>
            </a:r>
            <a:br>
              <a:rPr lang="en-US" sz="3600" dirty="0"/>
            </a:br>
            <a:r>
              <a:rPr lang="en-US" sz="3600" dirty="0"/>
              <a:t>Services in Finland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9868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Evaluate briefly the quality of the purchased services. If you have bought services from several providers, evaluate the most accurate ones. You can give feedback i.e. how to improve?  </a:t>
            </a:r>
          </a:p>
          <a:p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Evaluate Business Finland’s Funding Service </a:t>
            </a:r>
            <a:br>
              <a:rPr lang="en-US" sz="24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(1 = would not recommend, 10 = would definitely recommend)? How to improve?</a:t>
            </a:r>
          </a:p>
          <a:p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Are you planning to implement a production in Finland in the next three years?</a:t>
            </a:r>
          </a:p>
          <a:p>
            <a:endParaRPr lang="en-US" sz="19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574938"/>
      </p:ext>
    </p:extLst>
  </p:cSld>
  <p:clrMapOvr>
    <a:masterClrMapping/>
  </p:clrMapOvr>
</p:sld>
</file>

<file path=ppt/theme/theme1.xml><?xml version="1.0" encoding="utf-8"?>
<a:theme xmlns:a="http://schemas.openxmlformats.org/drawingml/2006/main" name="Business_Finland">
  <a:themeElements>
    <a:clrScheme name="Business_Finland 1">
      <a:dk1>
        <a:srgbClr val="002EA2"/>
      </a:dk1>
      <a:lt1>
        <a:srgbClr val="FFFFFF"/>
      </a:lt1>
      <a:dk2>
        <a:srgbClr val="191919"/>
      </a:dk2>
      <a:lt2>
        <a:srgbClr val="E7E6E6"/>
      </a:lt2>
      <a:accent1>
        <a:srgbClr val="D2D2D2"/>
      </a:accent1>
      <a:accent2>
        <a:srgbClr val="64DC3C"/>
      </a:accent2>
      <a:accent3>
        <a:srgbClr val="FFCD00"/>
      </a:accent3>
      <a:accent4>
        <a:srgbClr val="FF9B00"/>
      </a:accent4>
      <a:accent5>
        <a:srgbClr val="FF3232"/>
      </a:accent5>
      <a:accent6>
        <a:srgbClr val="FF64DC"/>
      </a:accent6>
      <a:hlink>
        <a:srgbClr val="00AAFF"/>
      </a:hlink>
      <a:folHlink>
        <a:srgbClr val="967D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_Finland_muokattu" id="{50BE3735-47B9-4443-AA7C-44928B12D82D}" vid="{E15992E6-18F3-4024-9BBF-8687D94F086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</TotalTime>
  <Words>508</Words>
  <Application>Microsoft Office PowerPoint</Application>
  <PresentationFormat>Widescreen</PresentationFormat>
  <Paragraphs>90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</vt:lpstr>
      <vt:lpstr>Helvetica Bold</vt:lpstr>
      <vt:lpstr>Business_Finland</vt:lpstr>
      <vt:lpstr>Interim/Final report  (only for Foreign Beneficiaries) Production incentive for the audiovisual industry</vt:lpstr>
      <vt:lpstr>Instructions for reporting and cost statement</vt:lpstr>
      <vt:lpstr>Implementation</vt:lpstr>
      <vt:lpstr>Statistics</vt:lpstr>
      <vt:lpstr>Sustainability</vt:lpstr>
      <vt:lpstr>Cost statement</vt:lpstr>
      <vt:lpstr>Statement of the accountable project leader</vt:lpstr>
      <vt:lpstr>Please answer to these questions when submitting the final report  Services in Finland</vt:lpstr>
    </vt:vector>
  </TitlesOfParts>
  <Manager>merja.salonen@businessfinland.fi</Manager>
  <Company>BF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and cost statement</dc:title>
  <dc:creator>susanna.nummi@businessfinland.fi</dc:creator>
  <cp:lastModifiedBy>Laura Westerberg</cp:lastModifiedBy>
  <cp:revision>113</cp:revision>
  <dcterms:created xsi:type="dcterms:W3CDTF">2017-03-07T07:20:31Z</dcterms:created>
  <dcterms:modified xsi:type="dcterms:W3CDTF">2024-01-08T07:20:53Z</dcterms:modified>
</cp:coreProperties>
</file>